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89" r:id="rId3"/>
    <p:sldId id="290" r:id="rId4"/>
    <p:sldId id="291" r:id="rId5"/>
    <p:sldId id="293" r:id="rId6"/>
    <p:sldId id="292" r:id="rId7"/>
    <p:sldId id="263" r:id="rId8"/>
    <p:sldId id="264" r:id="rId9"/>
    <p:sldId id="265" r:id="rId10"/>
    <p:sldId id="266" r:id="rId11"/>
    <p:sldId id="267" r:id="rId12"/>
    <p:sldId id="257" r:id="rId13"/>
    <p:sldId id="261" r:id="rId14"/>
    <p:sldId id="262" r:id="rId15"/>
    <p:sldId id="256" r:id="rId16"/>
    <p:sldId id="260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4" d="100"/>
          <a:sy n="84" d="100"/>
        </p:scale>
        <p:origin x="-58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08A4-F0EB-4D4D-9F6D-02A3E48F0F4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5F633-57D7-494E-A372-0D86555B6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en-US" smtClean="0">
                <a:solidFill>
                  <a:prstClr val="white"/>
                </a:solidFill>
                <a:latin typeface="Georgia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0291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66057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307177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26743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46779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424265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382412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010166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788313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477131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0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910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7A0D-B7F7-4BE8-BC8E-A71B4437D690}" type="datetime1">
              <a:rPr lang="en-US" smtClean="0">
                <a:solidFill>
                  <a:srgbClr val="9FB8CD"/>
                </a:solidFill>
                <a:latin typeface="Georgia"/>
              </a:rPr>
              <a:pPr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>
                <a:latin typeface="Georgia"/>
              </a:rPr>
              <a:pPr/>
              <a:t>‹#›</a:t>
            </a:fld>
            <a:endParaRPr lang="en-US" dirty="0">
              <a:latin typeface="Georgia"/>
            </a:endParaRPr>
          </a:p>
        </p:txBody>
      </p:sp>
      <p:sp>
        <p:nvSpPr>
          <p:cNvPr id="10" name="ClipArt Placeholder 9"/>
          <p:cNvSpPr>
            <a:spLocks noGrp="1"/>
          </p:cNvSpPr>
          <p:nvPr>
            <p:ph type="clipArt" sz="quarter" idx="13"/>
          </p:nvPr>
        </p:nvSpPr>
        <p:spPr>
          <a:xfrm>
            <a:off x="4648200" y="2866008"/>
            <a:ext cx="4038600" cy="3306192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17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1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4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201-F966-944D-BBBC-2EAF09535BD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9835-4C57-5244-9B99-9F126FD7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4E5B69FA-8946-4AB6-B074-D84083315D6A}" type="datetime1">
              <a:rPr lang="en-US" smtClean="0">
                <a:solidFill>
                  <a:srgbClr val="9FB8CD"/>
                </a:solidFill>
                <a:latin typeface="Georgia"/>
              </a:rPr>
              <a:pPr defTabSz="914400"/>
              <a:t>2/3/2016</a:t>
            </a:fld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 dirty="0">
              <a:solidFill>
                <a:srgbClr val="9FB8CD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0FF58636-3AE3-4695-9EA9-A56A8CE96490}" type="slidenum">
              <a:rPr lang="en-US" smtClean="0">
                <a:latin typeface="Georgia"/>
              </a:rPr>
              <a:pPr defTabSz="914400"/>
              <a:t>‹#›</a:t>
            </a:fld>
            <a:endParaRPr lang="en-US" dirty="0">
              <a:latin typeface="Georg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55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ood Ridge Parent Advisory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28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832100" cy="30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4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4841" y="6350000"/>
            <a:ext cx="93431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0211" y="6229684"/>
            <a:ext cx="4170947" cy="628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Superintendent -Nick </a:t>
            </a:r>
            <a:r>
              <a:rPr lang="en-US" dirty="0" err="1" smtClean="0">
                <a:solidFill>
                  <a:schemeClr val="bg1"/>
                </a:solidFill>
              </a:rPr>
              <a:t>Cipriano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Child Study Team Director – Kelly Lopez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Board of Education Liaison- Tom Schmidt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Parent Liaison – Bonnie Taylor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Doyle School Liaison </a:t>
            </a:r>
            <a:r>
              <a:rPr lang="en-US" dirty="0">
                <a:solidFill>
                  <a:schemeClr val="bg1"/>
                </a:solidFill>
              </a:rPr>
              <a:t>- John </a:t>
            </a:r>
            <a:r>
              <a:rPr lang="en-US" dirty="0" smtClean="0">
                <a:solidFill>
                  <a:schemeClr val="bg1"/>
                </a:solidFill>
              </a:rPr>
              <a:t>Milne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Intermediate School Liaison- </a:t>
            </a:r>
            <a:r>
              <a:rPr lang="en-US" dirty="0">
                <a:solidFill>
                  <a:schemeClr val="bg1"/>
                </a:solidFill>
              </a:rPr>
              <a:t>Nina </a:t>
            </a:r>
            <a:r>
              <a:rPr lang="en-US" dirty="0" err="1" smtClean="0">
                <a:solidFill>
                  <a:schemeClr val="bg1"/>
                </a:solidFill>
              </a:rPr>
              <a:t>Kedersha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 School Liaison - </a:t>
            </a:r>
            <a:r>
              <a:rPr lang="en-US" dirty="0">
                <a:solidFill>
                  <a:schemeClr val="bg1"/>
                </a:solidFill>
              </a:rPr>
              <a:t>Monica </a:t>
            </a:r>
            <a:r>
              <a:rPr lang="en-US" dirty="0" smtClean="0">
                <a:solidFill>
                  <a:schemeClr val="bg1"/>
                </a:solidFill>
              </a:rPr>
              <a:t>Roscoe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Out of District Placement Liaison-Open</a:t>
            </a:r>
          </a:p>
          <a:p>
            <a:r>
              <a:rPr lang="en-US" dirty="0">
                <a:solidFill>
                  <a:schemeClr val="bg1"/>
                </a:solidFill>
              </a:rPr>
              <a:t>Bilingual </a:t>
            </a:r>
            <a:r>
              <a:rPr lang="en-US" dirty="0" smtClean="0">
                <a:solidFill>
                  <a:schemeClr val="bg1"/>
                </a:solidFill>
              </a:rPr>
              <a:t>Parents Parent Liaisons-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</a:rPr>
              <a:t>Anna Gaeta and </a:t>
            </a:r>
            <a:r>
              <a:rPr lang="en-US" dirty="0" err="1">
                <a:solidFill>
                  <a:schemeClr val="bg1"/>
                </a:solidFill>
              </a:rPr>
              <a:t>Blenda</a:t>
            </a:r>
            <a:r>
              <a:rPr lang="en-US" dirty="0">
                <a:solidFill>
                  <a:schemeClr val="bg1"/>
                </a:solidFill>
              </a:rPr>
              <a:t> Johansen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"/>
            <a:ext cx="14287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9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4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562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Special Education Parent Advisory Groups</a:t>
            </a:r>
            <a:br>
              <a:rPr lang="en-US" dirty="0" smtClean="0"/>
            </a:br>
            <a:r>
              <a:rPr lang="en-US" sz="2000" dirty="0" smtClean="0"/>
              <a:t>Required for all school districts in New Jersey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123937"/>
            <a:ext cx="8534400" cy="432511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New Jersey Administrative Code 6A:14-1.2(h) </a:t>
            </a:r>
          </a:p>
          <a:p>
            <a:pPr marL="109728" indent="0">
              <a:buNone/>
            </a:pPr>
            <a:r>
              <a:rPr lang="en-US" sz="1800" b="1" u="sng" dirty="0" smtClean="0">
                <a:solidFill>
                  <a:schemeClr val="bg1"/>
                </a:solidFill>
              </a:rPr>
              <a:t>EFFECTIVE: </a:t>
            </a:r>
            <a:r>
              <a:rPr lang="en-US" sz="1800" b="1" dirty="0" smtClean="0">
                <a:solidFill>
                  <a:schemeClr val="bg1"/>
                </a:solidFill>
              </a:rPr>
              <a:t>September </a:t>
            </a:r>
            <a:r>
              <a:rPr lang="en-US" sz="1800" b="1" dirty="0">
                <a:solidFill>
                  <a:schemeClr val="bg1"/>
                </a:solidFill>
              </a:rPr>
              <a:t>5, 2006 Amended Effective: December 6, 2010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Each board of education shall ensure that a special education parent advisory group is in place in the district to provide input to the district on issues concerning students with disabilities.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67"/>
            <a:ext cx="2836413" cy="30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3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306"/>
            <a:ext cx="8229600" cy="1083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Responsibilities Of </a:t>
            </a:r>
            <a:r>
              <a:rPr lang="en-US" dirty="0" smtClean="0">
                <a:solidFill>
                  <a:schemeClr val="bg1"/>
                </a:solidFill>
              </a:rPr>
              <a:t> Wood Ridge Parent Advisory Network?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27611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Encourage parent turnout to meetings and training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Make the organization visible by being involved in outreach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Participate in the planning, development, and evaluation of Special Education Program by addressing the substantive priorities to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Establishing communication with non-English speaking parents/members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Assist the district in organizing and coordinating workshops and training sessions for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  <a:cs typeface="American Typewriter Condensed"/>
              </a:rPr>
              <a:t>Creating spin off groups. Example: “Parent Support” group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5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provide direct input on the policies, programs and practices that impact services and supports for childre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with disabilities and their families.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increase the involvement of families of children with special needs in making recommendations on special education policy.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advise on matters that pertain to the education, health and safety of children with special needs.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advise on unmet needs of children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358490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274</Words>
  <Application>Microsoft Office PowerPoint</Application>
  <PresentationFormat>On-screen Show (4:3)</PresentationFormat>
  <Paragraphs>33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GenericHistoryMonthPresentation</vt:lpstr>
      <vt:lpstr>Wood Ridge Parent Advisory Network</vt:lpstr>
      <vt:lpstr>The Team</vt:lpstr>
      <vt:lpstr>Special Education Parent Advisory Groups Required for all school districts in New Jersey </vt:lpstr>
      <vt:lpstr>Responsibilities Of  Wood Ridge Parent Advisory Network?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 Media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Taylor Home Office</cp:lastModifiedBy>
  <cp:revision>11</cp:revision>
  <dcterms:created xsi:type="dcterms:W3CDTF">2016-01-27T02:40:30Z</dcterms:created>
  <dcterms:modified xsi:type="dcterms:W3CDTF">2016-02-03T13:48:17Z</dcterms:modified>
</cp:coreProperties>
</file>